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65" r:id="rId12"/>
    <p:sldId id="295" r:id="rId13"/>
    <p:sldId id="266" r:id="rId14"/>
    <p:sldId id="296" r:id="rId15"/>
    <p:sldId id="298" r:id="rId16"/>
    <p:sldId id="299" r:id="rId17"/>
    <p:sldId id="267" r:id="rId18"/>
    <p:sldId id="297" r:id="rId19"/>
    <p:sldId id="268" r:id="rId20"/>
    <p:sldId id="269" r:id="rId21"/>
    <p:sldId id="300" r:id="rId22"/>
    <p:sldId id="271" r:id="rId23"/>
    <p:sldId id="272" r:id="rId24"/>
    <p:sldId id="273" r:id="rId25"/>
    <p:sldId id="29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5" r:id="rId37"/>
    <p:sldId id="301" r:id="rId38"/>
    <p:sldId id="287" r:id="rId39"/>
    <p:sldId id="302" r:id="rId40"/>
    <p:sldId id="289" r:id="rId41"/>
    <p:sldId id="290" r:id="rId42"/>
    <p:sldId id="291" r:id="rId43"/>
    <p:sldId id="292" r:id="rId44"/>
  </p:sldIdLst>
  <p:sldSz cx="24384000" cy="13716000"/>
  <p:notesSz cx="6858000" cy="9144000"/>
  <p:embeddedFontLst>
    <p:embeddedFont>
      <p:font typeface="Noto Sans CJK KR Black" panose="020B0600000101010101" charset="-127"/>
      <p:bold r:id="rId46"/>
    </p:embeddedFont>
    <p:embeddedFont>
      <p:font typeface="Noto Sans CJK KR Bold" panose="020B0600000101010101" charset="-127"/>
      <p:bold r:id="rId47"/>
    </p:embeddedFont>
    <p:embeddedFont>
      <p:font typeface="Noto Sans CJK KR Regular" panose="020B0600000101010101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50" d="100"/>
          <a:sy n="50" d="100"/>
        </p:scale>
        <p:origin x="234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B2947-B7C6-4540-9EEA-A87E0CAB025B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71513-0DD6-467C-A426-76870D865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6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①②③④⑤⑥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71513-0DD6-467C-A426-76870D865A7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1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26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07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+mn-ea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457200"/>
            <a:ext cx="61849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핀테크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풀스택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3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차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1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조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210058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모아봐요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1" i="0" u="none" strike="noStrike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104140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풀스택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3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차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1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김희상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박윤재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윤성민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유지원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한진성</a:t>
            </a: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82804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플랫폼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9201B13D-9516-5834-E0A4-AB80806E3BF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BD041-CCEB-7B5E-0CB6-27A4F9E8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D0E12C1B-FFDB-3F2D-8110-559F7B42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51A4D-E3ED-2D60-FF65-C55E0AA6504B}"/>
              </a:ext>
            </a:extLst>
          </p:cNvPr>
          <p:cNvSpPr/>
          <p:nvPr/>
        </p:nvSpPr>
        <p:spPr>
          <a:xfrm>
            <a:off x="1210237" y="4482139"/>
            <a:ext cx="8915400" cy="472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7EBE07-4ED8-E43E-C423-60550CFEBF5C}"/>
              </a:ext>
            </a:extLst>
          </p:cNvPr>
          <p:cNvSpPr txBox="1"/>
          <p:nvPr/>
        </p:nvSpPr>
        <p:spPr>
          <a:xfrm>
            <a:off x="1414182" y="938809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61D739-F803-9298-D63D-9387E281C123}"/>
              </a:ext>
            </a:extLst>
          </p:cNvPr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0C5633-93D3-1244-B9B7-70B4A7E1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7" y="4675115"/>
            <a:ext cx="3505200" cy="4356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3BFFD-4767-0360-AAAC-0160013D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11" y="5110789"/>
            <a:ext cx="7001852" cy="14003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2E4AFC6-38FB-3EC6-F628-2C726065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31" y="6542909"/>
            <a:ext cx="8480611" cy="25146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FF878-132E-5617-472E-F474809AAE18}"/>
              </a:ext>
            </a:extLst>
          </p:cNvPr>
          <p:cNvSpPr/>
          <p:nvPr/>
        </p:nvSpPr>
        <p:spPr>
          <a:xfrm>
            <a:off x="6400800" y="4626051"/>
            <a:ext cx="3589480" cy="1142158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Eureka Server</a:t>
            </a:r>
          </a:p>
          <a:p>
            <a:pPr algn="ctr"/>
            <a:r>
              <a:rPr lang="en-US" altLang="ko-KR" sz="4000" dirty="0">
                <a:latin typeface="+mn-ea"/>
              </a:rPr>
              <a:t>:8012</a:t>
            </a:r>
            <a:endParaRPr lang="ko-KR" altLang="en-US" sz="4000" dirty="0"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72A98F-2F80-6B38-7B83-2539FBE802CD}"/>
              </a:ext>
            </a:extLst>
          </p:cNvPr>
          <p:cNvGrpSpPr/>
          <p:nvPr/>
        </p:nvGrpSpPr>
        <p:grpSpPr>
          <a:xfrm>
            <a:off x="11934263" y="4254363"/>
            <a:ext cx="6934200" cy="1600200"/>
            <a:chOff x="7239000" y="7543800"/>
            <a:chExt cx="6934200" cy="16002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2660B7A-7422-98F5-92AD-7004C7D6FA09}"/>
                </a:ext>
              </a:extLst>
            </p:cNvPr>
            <p:cNvSpPr/>
            <p:nvPr/>
          </p:nvSpPr>
          <p:spPr>
            <a:xfrm>
              <a:off x="7239000" y="7543800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7EC774-2041-44C6-DA4D-D648E8B7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7696200"/>
              <a:ext cx="2783541" cy="22268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77F7C90-49AA-BA52-2C74-2B03BAF1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024" y="8003082"/>
              <a:ext cx="6677819" cy="1062635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14A1FB-A0C7-73E4-FFF2-2966088EE908}"/>
                </a:ext>
              </a:extLst>
            </p:cNvPr>
            <p:cNvSpPr/>
            <p:nvPr/>
          </p:nvSpPr>
          <p:spPr>
            <a:xfrm>
              <a:off x="11430000" y="7681737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Main 8812</a:t>
              </a:r>
              <a:endParaRPr lang="ko-KR" altLang="en-US" sz="3000" dirty="0">
                <a:latin typeface="+mn-ea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564E2B-FB36-FCBA-2141-CA49CD18837F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10125637" y="5054463"/>
            <a:ext cx="1808626" cy="178987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BFA3DD-4CC5-C0F8-A3E4-E6F2CD3A1F0E}"/>
              </a:ext>
            </a:extLst>
          </p:cNvPr>
          <p:cNvGrpSpPr/>
          <p:nvPr/>
        </p:nvGrpSpPr>
        <p:grpSpPr>
          <a:xfrm>
            <a:off x="11934263" y="6021833"/>
            <a:ext cx="6934200" cy="1600200"/>
            <a:chOff x="8343900" y="9301852"/>
            <a:chExt cx="6934200" cy="16002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530E4F9-7838-2A27-C051-DF44C561FDBD}"/>
                </a:ext>
              </a:extLst>
            </p:cNvPr>
            <p:cNvSpPr/>
            <p:nvPr/>
          </p:nvSpPr>
          <p:spPr>
            <a:xfrm>
              <a:off x="8343900" y="9301852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2C09419-7ACB-9BB2-B9BC-57DDA6EB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6300" y="9454252"/>
              <a:ext cx="2783541" cy="22268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DE3233B-C6C7-C4BF-E3C4-517B1A67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6300" y="9745200"/>
              <a:ext cx="6640495" cy="100085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A5C0FF-3066-606F-2BAE-F859486455B8}"/>
                </a:ext>
              </a:extLst>
            </p:cNvPr>
            <p:cNvSpPr/>
            <p:nvPr/>
          </p:nvSpPr>
          <p:spPr>
            <a:xfrm>
              <a:off x="12534900" y="9439789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Bank 8813</a:t>
              </a:r>
              <a:endParaRPr lang="ko-KR" altLang="en-US" sz="3000" dirty="0">
                <a:latin typeface="+mn-ea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0276DAF-BD85-6405-8251-617CF5A82D33}"/>
              </a:ext>
            </a:extLst>
          </p:cNvPr>
          <p:cNvSpPr/>
          <p:nvPr/>
        </p:nvSpPr>
        <p:spPr>
          <a:xfrm>
            <a:off x="11934263" y="778930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4679572-E0F6-3DED-EF36-D9D0303F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663" y="7941703"/>
            <a:ext cx="2783541" cy="2226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04EC1F8-473E-5D69-7ECF-07322238F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6663" y="8217118"/>
            <a:ext cx="6668293" cy="100136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9AD7E3-846A-FB46-5CAB-6DB17F434709}"/>
              </a:ext>
            </a:extLst>
          </p:cNvPr>
          <p:cNvSpPr/>
          <p:nvPr/>
        </p:nvSpPr>
        <p:spPr>
          <a:xfrm>
            <a:off x="16125263" y="792724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Card 8814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35EAAC-381D-3FD1-DA5D-6EFC2860F1C0}"/>
              </a:ext>
            </a:extLst>
          </p:cNvPr>
          <p:cNvSpPr/>
          <p:nvPr/>
        </p:nvSpPr>
        <p:spPr>
          <a:xfrm>
            <a:off x="11952192" y="9556773"/>
            <a:ext cx="6934200" cy="190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30874FA-74B5-B6E2-4C65-EC601A249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709173"/>
            <a:ext cx="2783541" cy="22268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7EBA699-103A-E839-9118-0164064D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4592" y="9985645"/>
            <a:ext cx="6524243" cy="135652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1430CF-0D85-F171-66FE-570943F6CCA3}"/>
              </a:ext>
            </a:extLst>
          </p:cNvPr>
          <p:cNvSpPr/>
          <p:nvPr/>
        </p:nvSpPr>
        <p:spPr>
          <a:xfrm>
            <a:off x="16143192" y="969471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Admin 8815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27DC70-1167-E8B2-5891-1A7AD35F4CBE}"/>
              </a:ext>
            </a:extLst>
          </p:cNvPr>
          <p:cNvSpPr/>
          <p:nvPr/>
        </p:nvSpPr>
        <p:spPr>
          <a:xfrm>
            <a:off x="11952192" y="11646535"/>
            <a:ext cx="6934200" cy="15994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4B218FB-8B74-7542-90C8-15C9648FF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11798935"/>
            <a:ext cx="2783541" cy="22268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8D3C53F-50D5-F0BE-FF85-15C23ECF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4592" y="12063316"/>
            <a:ext cx="6524243" cy="102839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A0D302-2198-4926-A1C4-93F5138ED9DE}"/>
              </a:ext>
            </a:extLst>
          </p:cNvPr>
          <p:cNvSpPr/>
          <p:nvPr/>
        </p:nvSpPr>
        <p:spPr>
          <a:xfrm>
            <a:off x="16143192" y="11784472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JWT 8816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E129848-0C3D-6CE8-377A-702F566C60D2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 flipV="1">
            <a:off x="10125637" y="6821933"/>
            <a:ext cx="1808626" cy="2240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79DBE0C-17E6-4345-111E-DBFAB63AA4A9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>
            <a:off x="10125637" y="6844339"/>
            <a:ext cx="1808626" cy="17450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95BC5A-318F-C308-DF91-82C0FDED28D8}"/>
              </a:ext>
            </a:extLst>
          </p:cNvPr>
          <p:cNvSpPr/>
          <p:nvPr/>
        </p:nvSpPr>
        <p:spPr>
          <a:xfrm>
            <a:off x="11952192" y="2508696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E1C1F0E7-FEA6-E872-7BB9-272BCC414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2661096"/>
            <a:ext cx="2783541" cy="22268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CC072D9-0E43-F255-1FDF-5C7ED6EEF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6663" y="2944438"/>
            <a:ext cx="6629400" cy="1018623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93065C-40AF-84F6-7AEC-E20026FF1297}"/>
              </a:ext>
            </a:extLst>
          </p:cNvPr>
          <p:cNvSpPr/>
          <p:nvPr/>
        </p:nvSpPr>
        <p:spPr>
          <a:xfrm>
            <a:off x="16143194" y="2646633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Login 8811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45B5B52-0427-7EBD-727E-4DDAAC878B66}"/>
              </a:ext>
            </a:extLst>
          </p:cNvPr>
          <p:cNvSpPr/>
          <p:nvPr/>
        </p:nvSpPr>
        <p:spPr>
          <a:xfrm>
            <a:off x="11952192" y="78658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34A52239-21DB-6122-F1BA-9A40D762C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38983"/>
            <a:ext cx="2783541" cy="222684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9681C04-21D9-F1B6-017E-9503EDE24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4592" y="1214397"/>
            <a:ext cx="6611471" cy="1006213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A0D7DF0-D6ED-CAF5-CE4D-26D850FC9AE6}"/>
              </a:ext>
            </a:extLst>
          </p:cNvPr>
          <p:cNvSpPr/>
          <p:nvPr/>
        </p:nvSpPr>
        <p:spPr>
          <a:xfrm>
            <a:off x="16143194" y="92452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UI 8810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8D99D93-0DC8-2238-34FA-0E9E1B006C1B}"/>
              </a:ext>
            </a:extLst>
          </p:cNvPr>
          <p:cNvCxnSpPr>
            <a:cxnSpLocks/>
            <a:stCxn id="36" idx="3"/>
            <a:endCxn id="97" idx="1"/>
          </p:cNvCxnSpPr>
          <p:nvPr/>
        </p:nvCxnSpPr>
        <p:spPr>
          <a:xfrm flipV="1">
            <a:off x="10125637" y="3308796"/>
            <a:ext cx="1826555" cy="353554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B741AB0-07AC-2593-5E16-98CCC36FD64E}"/>
              </a:ext>
            </a:extLst>
          </p:cNvPr>
          <p:cNvCxnSpPr>
            <a:cxnSpLocks/>
            <a:stCxn id="36" idx="3"/>
            <a:endCxn id="106" idx="1"/>
          </p:cNvCxnSpPr>
          <p:nvPr/>
        </p:nvCxnSpPr>
        <p:spPr>
          <a:xfrm flipV="1">
            <a:off x="10125637" y="1586683"/>
            <a:ext cx="1826555" cy="525765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44BDFD3-0717-64CC-DC5A-6A9CD465764B}"/>
              </a:ext>
            </a:extLst>
          </p:cNvPr>
          <p:cNvCxnSpPr>
            <a:cxnSpLocks/>
            <a:stCxn id="36" idx="3"/>
            <a:endCxn id="72" idx="1"/>
          </p:cNvCxnSpPr>
          <p:nvPr/>
        </p:nvCxnSpPr>
        <p:spPr>
          <a:xfrm>
            <a:off x="10125637" y="6844339"/>
            <a:ext cx="1826555" cy="366454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100EE1F-F2AA-909F-DA22-F18D2DC5DCD9}"/>
              </a:ext>
            </a:extLst>
          </p:cNvPr>
          <p:cNvCxnSpPr>
            <a:cxnSpLocks/>
            <a:stCxn id="36" idx="3"/>
            <a:endCxn id="77" idx="1"/>
          </p:cNvCxnSpPr>
          <p:nvPr/>
        </p:nvCxnSpPr>
        <p:spPr>
          <a:xfrm>
            <a:off x="10125637" y="6844339"/>
            <a:ext cx="1826555" cy="560191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1">
            <a:extLst>
              <a:ext uri="{FF2B5EF4-FFF2-40B4-BE49-F238E27FC236}">
                <a16:creationId xmlns:a16="http://schemas.microsoft.com/office/drawing/2014/main" id="{5D68EB5A-FD92-CCBF-F0E2-4997164B423B}"/>
              </a:ext>
            </a:extLst>
          </p:cNvPr>
          <p:cNvSpPr txBox="1"/>
          <p:nvPr/>
        </p:nvSpPr>
        <p:spPr>
          <a:xfrm>
            <a:off x="19056722" y="2912741"/>
            <a:ext cx="48768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 확장성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새로운 기능이 필요할 때마다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언제든 프로젝트 구조를 추가할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분산 서비스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하나하나가 새로운 프로젝트라 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DB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도 따로 만들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고가용성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재해복구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한 프로젝트에 장애가 발생했다면 그 프로젝트만 추적하면 된다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6D5F0223-7B87-34D9-0CCD-CEFE43E8953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8607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75057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Eureka Server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Netflix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에서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</a:p>
          <a:p>
            <a:pPr lvl="0" algn="l">
              <a:lnSpc>
                <a:spcPct val="132800"/>
              </a:lnSpc>
            </a:pPr>
            <a:r>
              <a:rPr lang="en-US" sz="2933" spc="-147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Java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REST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인터페이스와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Spring Cloud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와의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원활한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간소화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가독성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역직렬화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오류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메커니즘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타임아웃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밸런싱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 dirty="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 dirty="0">
                <a:solidFill>
                  <a:srgbClr val="9E9E9E"/>
                </a:solidFill>
                <a:latin typeface="+mn-ea"/>
              </a:rPr>
              <a:t>OpenFeign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086289F7-4305-1F72-53B3-A67F7585787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135440-9121-F50B-A158-57C165E65001}"/>
              </a:ext>
            </a:extLst>
          </p:cNvPr>
          <p:cNvSpPr txBox="1"/>
          <p:nvPr/>
        </p:nvSpPr>
        <p:spPr>
          <a:xfrm>
            <a:off x="1642717" y="3408017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B58B0CBE-0C8F-CD3E-18A1-8FE8EB208A6F}"/>
              </a:ext>
            </a:extLst>
          </p:cNvPr>
          <p:cNvSpPr txBox="1"/>
          <p:nvPr/>
        </p:nvSpPr>
        <p:spPr>
          <a:xfrm>
            <a:off x="8547100" y="7023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https://pixabay.com/ko/illustrations/%EB%B3%B4%EC%95%88-%EA%B8%B0%EC%88%A0-%EC%82%AC%EC%9D%B4%EB%B2%84-%EB%B2%94%EC%A3%84-%EC%A0%95%EB%B3%B4-3497068/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208E0-F562-A00E-53CA-48FFDD56744C}"/>
              </a:ext>
            </a:extLst>
          </p:cNvPr>
          <p:cNvSpPr txBox="1"/>
          <p:nvPr/>
        </p:nvSpPr>
        <p:spPr>
          <a:xfrm>
            <a:off x="16192500" y="2097708"/>
            <a:ext cx="8420100" cy="518492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AA882-2C20-47B1-BFFA-FFC44FD7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B0E511-BC37-3F21-8843-F00AFAFB51BA}"/>
              </a:ext>
            </a:extLst>
          </p:cNvPr>
          <p:cNvSpPr/>
          <p:nvPr/>
        </p:nvSpPr>
        <p:spPr>
          <a:xfrm>
            <a:off x="14478000" y="2133600"/>
            <a:ext cx="8001000" cy="2819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0A4A59-043E-1B43-88E7-3B673837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DD5B1B-CA72-E95E-CF74-234A84AAA775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C656660-C6C5-64B7-30D3-70C20C6BB5ED}"/>
              </a:ext>
            </a:extLst>
          </p:cNvPr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650501-8689-0E4B-FF47-2D100328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928941"/>
            <a:ext cx="8993909" cy="3124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8E1986-9125-E22C-A9FE-A53CEEFF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395541"/>
            <a:ext cx="4800604" cy="457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5760DA-CF5C-2288-EBFC-7C91C560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7018959"/>
            <a:ext cx="11098174" cy="49441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46DE91-020C-3ACF-3069-6E1E168C5779}"/>
              </a:ext>
            </a:extLst>
          </p:cNvPr>
          <p:cNvSpPr/>
          <p:nvPr/>
        </p:nvSpPr>
        <p:spPr>
          <a:xfrm>
            <a:off x="2332759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/user/login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B516C2-03D0-AD1F-6C06-3E128CA3DFC6}"/>
              </a:ext>
            </a:extLst>
          </p:cNvPr>
          <p:cNvSpPr/>
          <p:nvPr/>
        </p:nvSpPr>
        <p:spPr>
          <a:xfrm>
            <a:off x="12268200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Login</a:t>
            </a:r>
            <a:r>
              <a:rPr lang="ko-KR" altLang="en-US" sz="4000" dirty="0">
                <a:latin typeface="+mn-ea"/>
              </a:rPr>
              <a:t> 의 </a:t>
            </a:r>
            <a:r>
              <a:rPr lang="en-US" altLang="ko-KR" sz="4000" dirty="0">
                <a:latin typeface="+mn-ea"/>
              </a:rPr>
              <a:t>/user/login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A36B0-882F-0647-DE87-2F76787BD3E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0090150" y="6509529"/>
            <a:ext cx="217805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>
            <a:extLst>
              <a:ext uri="{FF2B5EF4-FFF2-40B4-BE49-F238E27FC236}">
                <a16:creationId xmlns:a16="http://schemas.microsoft.com/office/drawing/2014/main" id="{502EA236-FE3A-5B72-0940-50190D9116C3}"/>
              </a:ext>
            </a:extLst>
          </p:cNvPr>
          <p:cNvSpPr txBox="1"/>
          <p:nvPr/>
        </p:nvSpPr>
        <p:spPr>
          <a:xfrm>
            <a:off x="8663361" y="4820429"/>
            <a:ext cx="4924425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algn="ctr">
              <a:lnSpc>
                <a:spcPct val="99600"/>
              </a:lnSpc>
            </a:pPr>
            <a:r>
              <a:rPr lang="en" altLang="ko-KR" sz="7000" b="1" spc="151" dirty="0">
                <a:solidFill>
                  <a:srgbClr val="FF0000"/>
                </a:solidFill>
                <a:latin typeface="+mn-ea"/>
              </a:rPr>
              <a:t>NETFLIX</a:t>
            </a:r>
          </a:p>
          <a:p>
            <a:pPr lvl="0" algn="ctr">
              <a:lnSpc>
                <a:spcPct val="99600"/>
              </a:lnSpc>
            </a:pPr>
            <a:r>
              <a:rPr lang="en" sz="7000" b="1" i="0" u="none" strike="noStrike" spc="113" dirty="0">
                <a:solidFill>
                  <a:srgbClr val="00B050"/>
                </a:solidFill>
                <a:latin typeface="+mn-ea"/>
              </a:rPr>
              <a:t>OpenFeign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ADD9D5-F9E1-5AEC-F0D3-172AB92E196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10136909" y="9491041"/>
            <a:ext cx="2207491" cy="1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>
            <a:extLst>
              <a:ext uri="{FF2B5EF4-FFF2-40B4-BE49-F238E27FC236}">
                <a16:creationId xmlns:a16="http://schemas.microsoft.com/office/drawing/2014/main" id="{852BF5F2-76E2-F4EE-BBB6-E05642C3CE91}"/>
              </a:ext>
            </a:extLst>
          </p:cNvPr>
          <p:cNvSpPr txBox="1"/>
          <p:nvPr/>
        </p:nvSpPr>
        <p:spPr>
          <a:xfrm>
            <a:off x="14859000" y="2311548"/>
            <a:ext cx="7848600" cy="8508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결과적으로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Main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/user/validate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요청은 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Login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/user/login</a:t>
            </a:r>
            <a:r>
              <a:rPr lang="ko-KR" altLang="en-US" sz="2933" b="1" spc="-147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을 실행시킴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어렵지 않게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Eureka 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간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백엔드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통신을 진행할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202F02-3DE5-FB08-351E-B6AE9F3F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01195"/>
            <a:ext cx="6248400" cy="28822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1AC7C3-539C-9D3B-7DB8-2A1283D6E856}"/>
              </a:ext>
            </a:extLst>
          </p:cNvPr>
          <p:cNvSpPr/>
          <p:nvPr/>
        </p:nvSpPr>
        <p:spPr>
          <a:xfrm>
            <a:off x="2210955" y="1908883"/>
            <a:ext cx="8001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/user/validate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562E04-0875-27DF-AEEE-91BA7C23A9B2}"/>
              </a:ext>
            </a:extLst>
          </p:cNvPr>
          <p:cNvCxnSpPr>
            <a:cxnSpLocks/>
            <a:stCxn id="36" idx="2"/>
            <a:endCxn id="22" idx="0"/>
          </p:cNvCxnSpPr>
          <p:nvPr/>
        </p:nvCxnSpPr>
        <p:spPr>
          <a:xfrm>
            <a:off x="6211455" y="2696283"/>
            <a:ext cx="0" cy="341954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75A3C9A8-473A-6BF1-CE6C-FC2C5C99470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0467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JWT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DD8E2792-115B-E56E-B9F8-F0F33264EB9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ECCF0-CFED-E4D7-579A-AFEDA4448852}"/>
              </a:ext>
            </a:extLst>
          </p:cNvPr>
          <p:cNvSpPr txBox="1"/>
          <p:nvPr/>
        </p:nvSpPr>
        <p:spPr>
          <a:xfrm>
            <a:off x="1880152" y="684750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https://www.jwt.io/img/logo-asset.svg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72A2B188-D755-675A-E52F-04D2E0C34A77}"/>
              </a:ext>
            </a:extLst>
          </p:cNvPr>
          <p:cNvSpPr txBox="1"/>
          <p:nvPr/>
        </p:nvSpPr>
        <p:spPr>
          <a:xfrm>
            <a:off x="126619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https://pixabay.com/ko/illustrations/%EC%8B%A4-%EC%A0%84%ED%99%94-%ED%86%B5%EC%8B%A0-%EB%84%A4%ED%8A%B8%EC%9B%8C%ED%81%AC-%EC%86%8C%EB%AC%B8-2091195/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3BC0A-6F83-441B-58F9-6075DE65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838220BF-D84C-A101-71C8-A78A925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33" y="4877023"/>
            <a:ext cx="3294873" cy="1422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7C18EA-4CE7-70D2-A598-B6FCD927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321048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F43D51C-6673-8FF0-6AF6-0DE1B813DE2C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D7E3AE7-00B1-A953-0171-6BC4C6808DAC}"/>
              </a:ext>
            </a:extLst>
          </p:cNvPr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58E998-EFEF-FCBA-C741-89E43AE5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76" y="2116328"/>
            <a:ext cx="8237524" cy="49137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1C0F6C-2D86-50B8-0280-02B2D273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39" y="9108135"/>
            <a:ext cx="6544796" cy="109946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B7A1E2-79D7-B458-B9A0-E66AAEF2F23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708000" y="3902782"/>
            <a:ext cx="3803600" cy="176324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C06489D8-BCBB-00DD-14D0-F4435F193350}"/>
              </a:ext>
            </a:extLst>
          </p:cNvPr>
          <p:cNvSpPr txBox="1"/>
          <p:nvPr/>
        </p:nvSpPr>
        <p:spPr>
          <a:xfrm>
            <a:off x="990600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유저가 확인되면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userId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loginId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 를 담은 </a:t>
            </a:r>
            <a:r>
              <a:rPr lang="en-US" altLang="ko-KR" sz="2933" b="1" i="0" u="none" strike="noStrike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을 생성한다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토큰을 다른 서버에서도 사용하기 위해서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쿠키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헤더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 각각 담는다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 (JS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에서도 토큰 접근 가능하도록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5F6835-5406-5A34-C0F5-578B3F0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7" b="79539"/>
          <a:stretch>
            <a:fillRect/>
          </a:stretch>
        </p:blipFill>
        <p:spPr>
          <a:xfrm>
            <a:off x="1783739" y="7123203"/>
            <a:ext cx="7900061" cy="1676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24A0E8-7C7F-D287-275A-C46E734CC3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4400" r="3256" b="13095"/>
          <a:stretch>
            <a:fillRect/>
          </a:stretch>
        </p:blipFill>
        <p:spPr>
          <a:xfrm>
            <a:off x="1783739" y="8848407"/>
            <a:ext cx="7900061" cy="2109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B2429F-5BE2-F37F-8DDC-4F1E0015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600" y="2650069"/>
            <a:ext cx="8383170" cy="2505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37B98E-D559-B704-0D47-08E864C58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5829248"/>
            <a:ext cx="8097380" cy="280074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E2E5FA-CFDE-CC59-9F44-D137682E86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695900" y="5666022"/>
            <a:ext cx="3943900" cy="156359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>
            <a:extLst>
              <a:ext uri="{FF2B5EF4-FFF2-40B4-BE49-F238E27FC236}">
                <a16:creationId xmlns:a16="http://schemas.microsoft.com/office/drawing/2014/main" id="{8CE7288D-29CB-F1D9-FE7B-224011037A07}"/>
              </a:ext>
            </a:extLst>
          </p:cNvPr>
          <p:cNvSpPr txBox="1"/>
          <p:nvPr/>
        </p:nvSpPr>
        <p:spPr>
          <a:xfrm>
            <a:off x="12743329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의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데이터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는 각 위치에서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Parsing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하여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개발자는 </a:t>
            </a:r>
            <a:r>
              <a:rPr lang="ko-KR" altLang="en-US" sz="3200" b="1" spc="-147" dirty="0">
                <a:solidFill>
                  <a:schemeClr val="accent5"/>
                </a:solidFill>
                <a:latin typeface="+mn-ea"/>
              </a:rPr>
              <a:t>원하는 위치에서 언제든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유저 데이터를 열어볼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A40556-6962-8D3F-0C83-BE8E6932472E}"/>
              </a:ext>
            </a:extLst>
          </p:cNvPr>
          <p:cNvSpPr/>
          <p:nvPr/>
        </p:nvSpPr>
        <p:spPr>
          <a:xfrm>
            <a:off x="12544990" y="1767995"/>
            <a:ext cx="10287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Bank </a:t>
            </a:r>
            <a:r>
              <a:rPr lang="ko-KR" altLang="en-US" sz="4000" dirty="0">
                <a:latin typeface="+mn-ea"/>
              </a:rPr>
              <a:t>서버</a:t>
            </a:r>
            <a:r>
              <a:rPr lang="en-US" altLang="ko-KR" sz="4000" dirty="0">
                <a:latin typeface="+mn-ea"/>
              </a:rPr>
              <a:t> Controller </a:t>
            </a:r>
            <a:r>
              <a:rPr lang="ko-KR" altLang="en-US" sz="4000" dirty="0">
                <a:latin typeface="+mn-ea"/>
              </a:rPr>
              <a:t>의</a:t>
            </a:r>
            <a:r>
              <a:rPr lang="en-US" altLang="ko-KR" sz="4000" dirty="0">
                <a:latin typeface="+mn-ea"/>
              </a:rPr>
              <a:t> </a:t>
            </a:r>
            <a:r>
              <a:rPr lang="ko-KR" altLang="en-US" sz="4000" dirty="0">
                <a:latin typeface="+mn-ea"/>
              </a:rPr>
              <a:t>유저 </a:t>
            </a:r>
            <a:r>
              <a:rPr lang="en-US" altLang="ko-KR" sz="4000" dirty="0">
                <a:latin typeface="+mn-ea"/>
              </a:rPr>
              <a:t>ID </a:t>
            </a:r>
            <a:r>
              <a:rPr lang="ko-KR" altLang="en-US" sz="4000" dirty="0">
                <a:latin typeface="+mn-ea"/>
              </a:rPr>
              <a:t>조회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37BA9D-7ADD-6CD0-972A-E088E2763131}"/>
              </a:ext>
            </a:extLst>
          </p:cNvPr>
          <p:cNvSpPr/>
          <p:nvPr/>
        </p:nvSpPr>
        <p:spPr>
          <a:xfrm>
            <a:off x="12496800" y="8665631"/>
            <a:ext cx="10668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UI </a:t>
            </a:r>
            <a:r>
              <a:rPr lang="ko-KR" altLang="en-US" sz="4000" dirty="0">
                <a:latin typeface="+mn-ea"/>
              </a:rPr>
              <a:t>서버 </a:t>
            </a:r>
            <a:r>
              <a:rPr lang="en-US" altLang="ko-KR" sz="4000" dirty="0">
                <a:latin typeface="+mn-ea"/>
              </a:rPr>
              <a:t>common.js </a:t>
            </a:r>
            <a:r>
              <a:rPr lang="ko-KR" altLang="en-US" sz="4000" dirty="0">
                <a:latin typeface="+mn-ea"/>
              </a:rPr>
              <a:t>의 쿠키 파싱 메서드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A8C1CCE2-189C-86AD-818D-E133392F13C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99096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352A-5BB5-6E51-A064-AB1A8074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1F33FB-56E0-EBF1-A8D2-9FFB93C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276FC9-1D09-C379-4D83-2BEAFF7036F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FD67576-85E9-7382-6208-C8DB430E6F5F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026" name="Picture 2" descr="사이버 보안, 정보 보안, 데이터 개인 정보 보호, 기술, 회로망">
            <a:extLst>
              <a:ext uri="{FF2B5EF4-FFF2-40B4-BE49-F238E27FC236}">
                <a16:creationId xmlns:a16="http://schemas.microsoft.com/office/drawing/2014/main" id="{82BE5A98-B963-53CF-1358-3EE5BA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7768167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7A140764-5D15-8626-3060-2FAABF5C7CD9}"/>
              </a:ext>
            </a:extLst>
          </p:cNvPr>
          <p:cNvSpPr txBox="1"/>
          <p:nvPr/>
        </p:nvSpPr>
        <p:spPr>
          <a:xfrm>
            <a:off x="10215035" y="35306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sz="2933" spc="-147" dirty="0">
                <a:solidFill>
                  <a:schemeClr val="bg1"/>
                </a:solidFill>
                <a:latin typeface="+mn-ea"/>
              </a:rPr>
              <a:t>Servlet Filter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기반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가로챈다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가로챈 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기반으로 세션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및 토큰을 검증한다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Chain</a:t>
            </a:r>
            <a:r>
              <a:rPr lang="ko-KR" altLang="en-US" sz="2933" b="0" i="0" u="none" strike="noStrike" spc="-147" dirty="0">
                <a:solidFill>
                  <a:schemeClr val="bg1"/>
                </a:solidFill>
                <a:latin typeface="+mn-ea"/>
              </a:rPr>
              <a:t> 구조로 여러 필터를 순서대로 연결할 수 있음</a:t>
            </a: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263526-60CB-7F06-D6A1-A4F3FF56DAB7}"/>
              </a:ext>
            </a:extLst>
          </p:cNvPr>
          <p:cNvSpPr txBox="1"/>
          <p:nvPr/>
        </p:nvSpPr>
        <p:spPr>
          <a:xfrm>
            <a:off x="10215035" y="2590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pic>
        <p:nvPicPr>
          <p:cNvPr id="1028" name="Picture 4" descr="거짓, 더 떨어져, 징후, 통지, 거리 표지판, 교통 표지판, 천국">
            <a:extLst>
              <a:ext uri="{FF2B5EF4-FFF2-40B4-BE49-F238E27FC236}">
                <a16:creationId xmlns:a16="http://schemas.microsoft.com/office/drawing/2014/main" id="{BF388C6A-456F-2209-2374-F8D246FDD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9707" r="1455" b="10603"/>
          <a:stretch>
            <a:fillRect/>
          </a:stretch>
        </p:blipFill>
        <p:spPr bwMode="auto">
          <a:xfrm>
            <a:off x="1409700" y="7727950"/>
            <a:ext cx="7768167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BCC1090-5CEA-79B0-2B88-EC1D993E96FD}"/>
              </a:ext>
            </a:extLst>
          </p:cNvPr>
          <p:cNvSpPr txBox="1"/>
          <p:nvPr/>
        </p:nvSpPr>
        <p:spPr>
          <a:xfrm>
            <a:off x="10502900" y="8682818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모든 요청이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Filter Chain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을 반드시 거치기 때문에 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보안을 한 곳에서 관리 가능하다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한 번 만든 필터는 프로젝트 전역에서 사용 가능하다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Controller,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Service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등의 비즈니스 로직에서 보안 처리를 분리해 낼 수 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B649E17F-CC88-D37F-DF4E-EA6232396119}"/>
              </a:ext>
            </a:extLst>
          </p:cNvPr>
          <p:cNvSpPr txBox="1"/>
          <p:nvPr/>
        </p:nvSpPr>
        <p:spPr>
          <a:xfrm>
            <a:off x="10502900" y="7743018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 </a:t>
            </a:r>
            <a:r>
              <a:rPr lang="ko-KR" altLang="en-US" sz="3333" b="0" i="0" u="none" strike="noStrike" spc="67" dirty="0">
                <a:solidFill>
                  <a:srgbClr val="A973FF"/>
                </a:solidFill>
                <a:latin typeface="+mn-ea"/>
              </a:rPr>
              <a:t>의 장점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B00E0E6F-500A-1A4C-0833-57176705A253}"/>
              </a:ext>
            </a:extLst>
          </p:cNvPr>
          <p:cNvSpPr txBox="1"/>
          <p:nvPr/>
        </p:nvSpPr>
        <p:spPr>
          <a:xfrm>
            <a:off x="1404534" y="6553738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E688CDE2-8A0F-78AE-F733-91D2F82E837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FD72-7847-A827-B7C1-978AF1EE4C5F}"/>
              </a:ext>
            </a:extLst>
          </p:cNvPr>
          <p:cNvSpPr txBox="1"/>
          <p:nvPr/>
        </p:nvSpPr>
        <p:spPr>
          <a:xfrm>
            <a:off x="1398076" y="2169332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https://pixabay.com/ko/illustrations/%EC%82%AC%EC%9D%B4%EB%B2%84-%EB%B3%B4%EC%95%88-%EC%A0%95%EB%B3%B4-%EB%B3%B4%EC%95%88-3400657/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1C72B-1DDC-E5A9-F9B3-8EFBE07129D4}"/>
              </a:ext>
            </a:extLst>
          </p:cNvPr>
          <p:cNvSpPr txBox="1"/>
          <p:nvPr/>
        </p:nvSpPr>
        <p:spPr>
          <a:xfrm>
            <a:off x="1398076" y="12916008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https://pixabay.com/ko/illustrations/%EA%B1%B0%EC%A7%93-%EB%8D%94-%EB%96%A8%EC%96%B4%EC%A0%B8-%EC%A7%95%ED%9B%84-%ED%86%B5%EC%A7%80-98375/</a:t>
            </a:r>
          </a:p>
          <a:p>
            <a:pPr lvl="0" algn="l">
              <a:lnSpc>
                <a:spcPct val="99600"/>
              </a:lnSpc>
            </a:pP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04461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9BDEA-F697-6A51-797D-BB5CAC60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2ECDF9-3765-6079-23F6-4DEB87FD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C7695D-6039-E893-8A3A-58358FA17D98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2B530ED-5ADE-92F1-8878-5AB51C98CDD3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8C7D7-BC9F-A778-9631-355C29B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0" y="4572000"/>
            <a:ext cx="11605491" cy="746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4E4FE-0E40-1B97-A6FE-1FFFADFF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69" y="5441950"/>
            <a:ext cx="11473693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6DC4C0-7C05-749F-39DA-B566896B5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0" y="3784600"/>
            <a:ext cx="3303240" cy="7874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F0100A34-EA0F-656F-E777-6CA6C5CA04D5}"/>
              </a:ext>
            </a:extLst>
          </p:cNvPr>
          <p:cNvSpPr txBox="1"/>
          <p:nvPr/>
        </p:nvSpPr>
        <p:spPr>
          <a:xfrm>
            <a:off x="6184900" y="2479675"/>
            <a:ext cx="12192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@EnableWebSecurity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어노테이션으로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933" spc="-147" dirty="0" err="1">
                <a:solidFill>
                  <a:srgbClr val="FFFFFF"/>
                </a:solidFill>
                <a:latin typeface="+mn-ea"/>
              </a:rPr>
              <a:t>SecurityFilterChain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임을 알린다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점검해야 되는 보안 사항들은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체인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으로 연결되어 어떤 항목을 어떻게 처리할 것인지 알려준다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0E445055-E3BD-84EB-3B18-3AA053EBBF8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8477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  <p:sp>
        <p:nvSpPr>
          <p:cNvPr id="4" name="TextBox 16">
            <a:extLst>
              <a:ext uri="{FF2B5EF4-FFF2-40B4-BE49-F238E27FC236}">
                <a16:creationId xmlns:a16="http://schemas.microsoft.com/office/drawing/2014/main" id="{1070786A-152F-52CF-2172-B2CD5E73D71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6FF6554-69AA-E83C-69AF-A5C7230C6ABE}"/>
              </a:ext>
            </a:extLst>
          </p:cNvPr>
          <p:cNvSpPr txBox="1"/>
          <p:nvPr/>
        </p:nvSpPr>
        <p:spPr>
          <a:xfrm>
            <a:off x="14097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https://pixabay.com/ko/illustrations/%EC%9D%B4%EB%8F%99%ED%95%98%EB%8A%94-%ED%8C%8C%EC%9D%B4%EC%8D%AC-1513945/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33D4367-5773-6671-5466-A1A9E52E7984}"/>
              </a:ext>
            </a:extLst>
          </p:cNvPr>
          <p:cNvSpPr txBox="1"/>
          <p:nvPr/>
        </p:nvSpPr>
        <p:spPr>
          <a:xfrm>
            <a:off x="8774596" y="6891130"/>
            <a:ext cx="20281900" cy="495298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632D7-5C65-F6CD-BED9-6C5FA1D61741}"/>
              </a:ext>
            </a:extLst>
          </p:cNvPr>
          <p:cNvSpPr txBox="1"/>
          <p:nvPr/>
        </p:nvSpPr>
        <p:spPr>
          <a:xfrm>
            <a:off x="16192500" y="68326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https://pixabay.com/ko/illustrations/%ED%99%94%EC%82%B4-%EC%84%BC%ED%84%B0-%EB%82%B4%EB%B6%80%EC%97%90-%EB%B0%A9%ED%96%A5-1426326/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AA4ED8-582C-6894-9A88-CEA8E36E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B22C12-9E69-3DA4-A029-4721DCEB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6F9730B-194F-A980-7F57-F34C50FA97B4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43286D6-F08A-198B-7DF0-678D7D5EF71D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6D279-4401-0409-34A8-0B16C3F9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410200"/>
            <a:ext cx="7049356" cy="3787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482FEB-8C68-5B2D-65AA-639C949B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73" y="5746339"/>
            <a:ext cx="5344271" cy="311511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A28528-E367-53DC-1CE9-AAC8F32EE65E}"/>
              </a:ext>
            </a:extLst>
          </p:cNvPr>
          <p:cNvCxnSpPr>
            <a:cxnSpLocks/>
          </p:cNvCxnSpPr>
          <p:nvPr/>
        </p:nvCxnSpPr>
        <p:spPr>
          <a:xfrm>
            <a:off x="5923944" y="7957945"/>
            <a:ext cx="857856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7A105E2-F1E2-A3CD-7F1B-49352E9503C9}"/>
              </a:ext>
            </a:extLst>
          </p:cNvPr>
          <p:cNvCxnSpPr>
            <a:cxnSpLocks/>
          </p:cNvCxnSpPr>
          <p:nvPr/>
        </p:nvCxnSpPr>
        <p:spPr>
          <a:xfrm>
            <a:off x="5923943" y="6052945"/>
            <a:ext cx="857857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F5C42-9723-BFC3-8205-B0A60FBC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012" y="5051449"/>
            <a:ext cx="8747184" cy="54863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F1FFB0-5426-E949-5026-25EA2CC8FCCE}"/>
              </a:ext>
            </a:extLst>
          </p:cNvPr>
          <p:cNvSpPr/>
          <p:nvPr/>
        </p:nvSpPr>
        <p:spPr>
          <a:xfrm>
            <a:off x="3372459" y="4560695"/>
            <a:ext cx="5715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+mn-ea"/>
              </a:rPr>
              <a:t>AOP </a:t>
            </a:r>
            <a:r>
              <a:rPr lang="ko-KR" altLang="en-US" sz="4000" dirty="0">
                <a:latin typeface="+mn-ea"/>
              </a:rPr>
              <a:t>대상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D1C8A2-3838-4706-9151-784690AD5B96}"/>
              </a:ext>
            </a:extLst>
          </p:cNvPr>
          <p:cNvSpPr/>
          <p:nvPr/>
        </p:nvSpPr>
        <p:spPr>
          <a:xfrm>
            <a:off x="14803205" y="3705249"/>
            <a:ext cx="6449359" cy="1246175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@Aspect </a:t>
            </a:r>
            <a:r>
              <a:rPr lang="ko-KR" altLang="en-US" sz="4000" dirty="0">
                <a:latin typeface="+mn-ea"/>
              </a:rPr>
              <a:t>가 </a:t>
            </a:r>
            <a:r>
              <a:rPr lang="ko-KR" altLang="en-US" sz="4000" b="1" dirty="0">
                <a:solidFill>
                  <a:srgbClr val="FFFF00"/>
                </a:solidFill>
                <a:latin typeface="+mn-ea"/>
              </a:rPr>
              <a:t>실행 감지</a:t>
            </a:r>
            <a:r>
              <a:rPr lang="ko-KR" altLang="en-US" sz="4000" dirty="0">
                <a:latin typeface="+mn-ea"/>
              </a:rPr>
              <a:t>하여 로깅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3BE121-A0AD-C116-2259-6139DC8289CB}"/>
              </a:ext>
            </a:extLst>
          </p:cNvPr>
          <p:cNvCxnSpPr>
            <a:cxnSpLocks/>
          </p:cNvCxnSpPr>
          <p:nvPr/>
        </p:nvCxnSpPr>
        <p:spPr>
          <a:xfrm>
            <a:off x="13632565" y="6052945"/>
            <a:ext cx="1485375" cy="8273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2A729D-2F45-A022-A027-FFEDCA4E59B8}"/>
              </a:ext>
            </a:extLst>
          </p:cNvPr>
          <p:cNvCxnSpPr>
            <a:cxnSpLocks/>
          </p:cNvCxnSpPr>
          <p:nvPr/>
        </p:nvCxnSpPr>
        <p:spPr>
          <a:xfrm flipV="1">
            <a:off x="13632565" y="6880249"/>
            <a:ext cx="1442335" cy="11430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ABAC9EF9-4F43-89E9-E9FD-3E234E04800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5297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5994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Git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사용을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GitHub-flow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Base  Master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    +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추가용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feature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작업하고자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빠르게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  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67200" y="723900"/>
            <a:ext cx="6858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+mn-ea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 dirty="0">
                <a:solidFill>
                  <a:srgbClr val="FFFFFF"/>
                </a:solidFill>
                <a:latin typeface="+mn-ea"/>
              </a:rPr>
              <a:t>SourceTree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BC675-E173-9486-0715-EAC9073CC9C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B6826-53BB-3A76-C819-FB473FCD27D1}"/>
              </a:ext>
            </a:extLst>
          </p:cNvPr>
          <p:cNvSpPr txBox="1"/>
          <p:nvPr/>
        </p:nvSpPr>
        <p:spPr>
          <a:xfrm>
            <a:off x="1409700" y="21971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https://devocean.sk.com/blog/techBoardDetail.do?ID=165571&amp;boardType=techBlog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EFB6B-C674-2AEB-266A-1155866A6B24}"/>
              </a:ext>
            </a:extLst>
          </p:cNvPr>
          <p:cNvSpPr txBox="1"/>
          <p:nvPr/>
        </p:nvSpPr>
        <p:spPr>
          <a:xfrm>
            <a:off x="1409700" y="796925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latin typeface="+mn-ea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E6BA3A4D-85EE-543F-FA0F-E49335AAF5B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95580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98806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A1DADF3-9DF0-0468-3FCA-BF2464268CB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BF9C2A4-15B5-1284-F58D-FB3C02277602}"/>
              </a:ext>
            </a:extLst>
          </p:cNvPr>
          <p:cNvSpPr/>
          <p:nvPr/>
        </p:nvSpPr>
        <p:spPr>
          <a:xfrm>
            <a:off x="15684500" y="480060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0313543-F1B1-3121-00B2-F80F41E3E452}"/>
              </a:ext>
            </a:extLst>
          </p:cNvPr>
          <p:cNvSpPr/>
          <p:nvPr/>
        </p:nvSpPr>
        <p:spPr>
          <a:xfrm>
            <a:off x="9131300" y="257175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B3AEB9E-E10E-EFDF-DAEB-74B6B3E8FA09}"/>
              </a:ext>
            </a:extLst>
          </p:cNvPr>
          <p:cNvSpPr/>
          <p:nvPr/>
        </p:nvSpPr>
        <p:spPr>
          <a:xfrm>
            <a:off x="2654300" y="480060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원하는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신청서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약관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동의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1050" y="6463937"/>
            <a:ext cx="5168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FFFFFF"/>
                </a:solidFill>
                <a:latin typeface="+mn-ea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9300" y="86487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아이디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비밀번호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개설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AE712B-A553-311D-4258-477C540A564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latin typeface="+mn-ea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8343900"/>
            <a:ext cx="57404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+mn-ea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723900"/>
            <a:ext cx="6375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C619BE-CD9D-29ED-78A0-8B46D163E248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68800" y="723900"/>
            <a:ext cx="6756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DF7E3971-85BB-53A9-FD47-E34CF73E518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63BC2-EFE0-AD2C-DBA5-EDB93C20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89400"/>
            <a:ext cx="8392274" cy="6141351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7F8595C0-131B-0F2B-8052-849D2CCE4BA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C680A-74FE-44B8-C3C9-D6A1BCDAFA4B}"/>
              </a:ext>
            </a:extLst>
          </p:cNvPr>
          <p:cNvSpPr txBox="1"/>
          <p:nvPr/>
        </p:nvSpPr>
        <p:spPr>
          <a:xfrm>
            <a:off x="400161" y="3568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340" y="1989207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+mn-ea"/>
              </a:rPr>
              <a:t>메인페이지</a:t>
            </a:r>
            <a:endParaRPr lang="ko-KR" altLang="en-US" sz="4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😿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회원😸</a:t>
            </a:r>
            <a:endParaRPr lang="ko-KR" altLang="en-US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5">
            <a:extLst>
              <a:ext uri="{FF2B5EF4-FFF2-40B4-BE49-F238E27FC236}">
                <a16:creationId xmlns:a16="http://schemas.microsoft.com/office/drawing/2014/main" id="{609F7407-D575-C6EF-5806-123363ED0D9B}"/>
              </a:ext>
            </a:extLst>
          </p:cNvPr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A5D4E368-D7EF-E813-6B2F-D75A77E4982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689100"/>
            <a:ext cx="17881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77470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4C364C92-FCD2-8689-CE7F-F15AF51F51C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메인페이지는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첫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화면으로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경험의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시작점입니다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요소는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다음과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네비게이션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UI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드롭다운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프로모션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6F614-63AF-F55E-1672-2E15236E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17558"/>
            <a:ext cx="7935348" cy="1022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18E30C-DCF3-AF08-8F51-DDB5F4F2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043114"/>
            <a:ext cx="2777276" cy="2192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7F1AA-8CC1-CE57-D6E6-77A062FA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07" y="3399996"/>
            <a:ext cx="3116641" cy="28357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E4DB8-3616-5124-684F-96B1C7BD1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74" y="6672949"/>
            <a:ext cx="8392274" cy="6141351"/>
          </a:xfrm>
          <a:prstGeom prst="rect">
            <a:avLst/>
          </a:prstGeom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A853F605-C7C4-3AFB-8E1F-8F088B4FCC1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C55E-8542-0077-9CEA-60ED89DC511A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수수료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조건별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769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1400" y="723900"/>
            <a:ext cx="5003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286329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개설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거래내역 조회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6007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4356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4807857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38000" y="4807857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2DB34DA8-EDFE-1F38-635C-D254E0BD51C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03AD1-CA5F-E04D-876E-14732A34BC9A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
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충전되면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저장됩니다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6794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잔액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충전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6007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송금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28715F70-966C-B9B8-3FE6-06F8221E692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24F36-158F-5FF2-BEF2-370D5ED34F58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102616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64200" y="723900"/>
            <a:ext cx="5448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9BCB29E4-FCA8-2EF8-EFDA-8BA0CAFA071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54737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8400" y="723900"/>
            <a:ext cx="6146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58547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899" y="9588500"/>
            <a:ext cx="6197599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3E5809EF-25C3-676A-3571-AE4643FC530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A9925F46-49C0-5050-A051-FD97D2F626A0}"/>
              </a:ext>
            </a:extLst>
          </p:cNvPr>
          <p:cNvSpPr txBox="1"/>
          <p:nvPr/>
        </p:nvSpPr>
        <p:spPr>
          <a:xfrm>
            <a:off x="152400" y="13295393"/>
            <a:ext cx="25348096" cy="420607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:https://pixabay.com/ko/photos/%EA%B3%A0%EC%96%91%EC%9D%B4-%EC%A3%BC%EB%B0%A9-%EA%B3%A0%EC%96%91%EC%9D%B4-%EA%B0%99%EC%9D%80-8612685/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https://pixabay.com/ko/vectors/%EB%AC%B4%EB%8A%AC-%EB%B6%84%ED%99%8D-%EA%B7%80%EC%97%AC%EC%9A%B4-%EB%8B%AC%EC%BD%A4%ED%95%9C-1477380/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한진성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제작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⑥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윤성민 제작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1949C0EA-63F3-2332-E1CD-78E3CED69FA1}"/>
              </a:ext>
            </a:extLst>
          </p:cNvPr>
          <p:cNvSpPr txBox="1"/>
          <p:nvPr/>
        </p:nvSpPr>
        <p:spPr>
          <a:xfrm>
            <a:off x="971441" y="295974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D3D21FA-77F0-A43A-E20D-3F721517D779}"/>
              </a:ext>
            </a:extLst>
          </p:cNvPr>
          <p:cNvSpPr txBox="1"/>
          <p:nvPr/>
        </p:nvSpPr>
        <p:spPr>
          <a:xfrm>
            <a:off x="2514491" y="2819831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C8DEAE1F-0E7D-2538-888F-117B9C27A95F}"/>
              </a:ext>
            </a:extLst>
          </p:cNvPr>
          <p:cNvSpPr txBox="1"/>
          <p:nvPr/>
        </p:nvSpPr>
        <p:spPr>
          <a:xfrm>
            <a:off x="4057541" y="272415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BA3A6-8DFA-FD24-3E74-FD19B7D5BB26}"/>
              </a:ext>
            </a:extLst>
          </p:cNvPr>
          <p:cNvSpPr txBox="1"/>
          <p:nvPr/>
        </p:nvSpPr>
        <p:spPr>
          <a:xfrm>
            <a:off x="997272" y="498539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69EA3-9806-5461-4894-63EA77261BD6}"/>
              </a:ext>
            </a:extLst>
          </p:cNvPr>
          <p:cNvSpPr txBox="1"/>
          <p:nvPr/>
        </p:nvSpPr>
        <p:spPr>
          <a:xfrm>
            <a:off x="2590800" y="499217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AD1DCA-8D61-86D6-6DAE-E37E2988CEEE}"/>
              </a:ext>
            </a:extLst>
          </p:cNvPr>
          <p:cNvSpPr txBox="1"/>
          <p:nvPr/>
        </p:nvSpPr>
        <p:spPr>
          <a:xfrm>
            <a:off x="16459200" y="5501814"/>
            <a:ext cx="18298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i="0" u="none" strike="noStrike" spc="49" dirty="0">
                <a:solidFill>
                  <a:srgbClr val="FF0000"/>
                </a:solidFill>
                <a:latin typeface="Noto Sans CJK KR Bold"/>
              </a:rPr>
              <a:t>⑥</a:t>
            </a:r>
            <a:endParaRPr lang="ko-KR" altLang="en-US" sz="8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59400" y="723900"/>
            <a:ext cx="5765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6375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306" y="809894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FFCB1354-2838-EC72-C293-D0D5311BF29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9957E3D8-F47F-5817-8EDE-CC4F6B95BCBE}"/>
              </a:ext>
            </a:extLst>
          </p:cNvPr>
          <p:cNvSpPr txBox="1"/>
          <p:nvPr/>
        </p:nvSpPr>
        <p:spPr>
          <a:xfrm>
            <a:off x="1752600" y="37211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87EBE3CE-539B-F557-5811-6A4196798E6A}"/>
              </a:ext>
            </a:extLst>
          </p:cNvPr>
          <p:cNvSpPr txBox="1"/>
          <p:nvPr/>
        </p:nvSpPr>
        <p:spPr>
          <a:xfrm>
            <a:off x="4765514" y="35814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1882599-85C5-8974-5F8F-8D979F03A3F9}"/>
              </a:ext>
            </a:extLst>
          </p:cNvPr>
          <p:cNvSpPr txBox="1"/>
          <p:nvPr/>
        </p:nvSpPr>
        <p:spPr>
          <a:xfrm>
            <a:off x="8759825" y="33909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1939C-EB43-1F49-CA84-72846403952A}"/>
              </a:ext>
            </a:extLst>
          </p:cNvPr>
          <p:cNvSpPr txBox="1"/>
          <p:nvPr/>
        </p:nvSpPr>
        <p:spPr>
          <a:xfrm>
            <a:off x="1734519" y="8172988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FC17E-AAF1-B6E2-A9C4-55ACC1AA7F96}"/>
              </a:ext>
            </a:extLst>
          </p:cNvPr>
          <p:cNvSpPr txBox="1"/>
          <p:nvPr/>
        </p:nvSpPr>
        <p:spPr>
          <a:xfrm>
            <a:off x="4572000" y="8154907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7CCE835-5AF1-FF33-74A8-3769B25BBFBF}"/>
              </a:ext>
            </a:extLst>
          </p:cNvPr>
          <p:cNvSpPr txBox="1"/>
          <p:nvPr/>
        </p:nvSpPr>
        <p:spPr>
          <a:xfrm>
            <a:off x="229152" y="13235336"/>
            <a:ext cx="25348096" cy="420607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:https://pixabay.com/ko/photos/%EA%B3%A0%EC%96%91%EC%9D%B4-%EC%A3%BC%EB%B0%A9-%EA%B3%A0%EC%96%91%EC%9D%B4-%EA%B0%99%EC%9D%80-8612685/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https://pixabay.com/ko/vectors/%EB%AC%B4%EB%8A%AC-%EB%B6%84%ED%99%8D-%EA%B7%80%EC%97%AC%EC%9A%B4-%EB%8B%AC%EC%BD%A4%ED%95%9C-1477380/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한진성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제작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6600" y="723900"/>
            <a:ext cx="5308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487400" y="10934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7400" y="10261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049" y="2400300"/>
            <a:ext cx="7394214" cy="71628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967A3845-6CBE-0B72-C864-2F791CFF12C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3BA3E-1062-88E0-8CF3-D657F8C72FC7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59CB0B01-2DF2-DD6B-ED6E-A26FF23B219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71216-A66F-6FA1-1444-E01E8F407FD0}"/>
              </a:ext>
            </a:extLst>
          </p:cNvPr>
          <p:cNvSpPr txBox="1"/>
          <p:nvPr/>
        </p:nvSpPr>
        <p:spPr>
          <a:xfrm>
            <a:off x="11049000" y="4874755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Chat GPT 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6629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06800" y="723900"/>
            <a:ext cx="7518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FFBA25E2-F298-5622-71BA-7C4F4481E27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A7BC89C-5D76-0C94-D675-D784529952C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4442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82804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190A811-7E14-61BF-24A4-26E20E0DBC7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25527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5468600" y="723900"/>
            <a:ext cx="8356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6FA209F-DDC7-A675-F44C-3083E1D34468}"/>
              </a:ext>
            </a:extLst>
          </p:cNvPr>
          <p:cNvSpPr/>
          <p:nvPr/>
        </p:nvSpPr>
        <p:spPr>
          <a:xfrm>
            <a:off x="15646400" y="480060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3A70E50-1A9C-8851-7999-A01C276A5738}"/>
              </a:ext>
            </a:extLst>
          </p:cNvPr>
          <p:cNvSpPr/>
          <p:nvPr/>
        </p:nvSpPr>
        <p:spPr>
          <a:xfrm>
            <a:off x="9105900" y="257810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39300" y="6609080"/>
            <a:ext cx="5041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1941936-7C2B-73CA-5499-A1AFB2E98A41}"/>
              </a:ext>
            </a:extLst>
          </p:cNvPr>
          <p:cNvSpPr/>
          <p:nvPr/>
        </p:nvSpPr>
        <p:spPr>
          <a:xfrm>
            <a:off x="2597150" y="481965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36900" y="8725263"/>
            <a:ext cx="5232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완성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F9A8BE93-35DD-A735-DF5D-C6B98E721C7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37CA2-6A09-572C-D7E6-EE4537038F8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7785099" y="332105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2A9461-228C-B493-C3B0-857052D18016}"/>
              </a:ext>
            </a:extLst>
          </p:cNvPr>
          <p:cNvSpPr/>
          <p:nvPr/>
        </p:nvSpPr>
        <p:spPr>
          <a:xfrm>
            <a:off x="1428749" y="2565400"/>
            <a:ext cx="6807201" cy="466090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43100" y="30988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0259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D55910-77CE-4C60-A878-F3C155769284}"/>
              </a:ext>
            </a:extLst>
          </p:cNvPr>
          <p:cNvSpPr/>
          <p:nvPr/>
        </p:nvSpPr>
        <p:spPr>
          <a:xfrm>
            <a:off x="8788399" y="2565400"/>
            <a:ext cx="6807201" cy="466090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25D6A46-E358-9FF5-9D2A-805F4C2B7CBE}"/>
              </a:ext>
            </a:extLst>
          </p:cNvPr>
          <p:cNvSpPr/>
          <p:nvPr/>
        </p:nvSpPr>
        <p:spPr>
          <a:xfrm>
            <a:off x="16128999" y="2565400"/>
            <a:ext cx="6807201" cy="466090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9271000" y="305435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1000" y="398145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05435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398145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695AB9-327F-DA79-21F8-AB153D1B9253}"/>
              </a:ext>
            </a:extLst>
          </p:cNvPr>
          <p:cNvSpPr/>
          <p:nvPr/>
        </p:nvSpPr>
        <p:spPr>
          <a:xfrm>
            <a:off x="1435100" y="7759700"/>
            <a:ext cx="10528300" cy="466090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ED1A200-E333-F7A7-25C6-03E743608995}"/>
              </a:ext>
            </a:extLst>
          </p:cNvPr>
          <p:cNvSpPr/>
          <p:nvPr/>
        </p:nvSpPr>
        <p:spPr>
          <a:xfrm>
            <a:off x="12420600" y="7759700"/>
            <a:ext cx="10528300" cy="466090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6BF6D39-819F-B679-FE73-7DA96585D5BA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350" y="17018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02850" y="33782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ko-KR" altLang="en-US" sz="3422" spc="-103" dirty="0">
                <a:solidFill>
                  <a:srgbClr val="A973FF"/>
                </a:solidFill>
                <a:latin typeface="+mn-ea"/>
              </a:rPr>
              <a:t>팀장</a:t>
            </a:r>
            <a:endParaRPr lang="en" sz="3422" b="0" i="0" u="none" strike="noStrike" spc="-103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 dirty="0">
                <a:solidFill>
                  <a:srgbClr val="A973FF"/>
                </a:solidFill>
                <a:latin typeface="+mn-ea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48800" y="6451600"/>
            <a:ext cx="52324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788" spc="-84" dirty="0">
              <a:solidFill>
                <a:srgbClr val="FFFFFF"/>
              </a:solidFill>
              <a:latin typeface="+mn-ea"/>
            </a:endParaRP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788" b="0" i="0" u="none" strike="noStrike" spc="-84" dirty="0">
                <a:solidFill>
                  <a:srgbClr val="FFFFFF"/>
                </a:solidFill>
                <a:latin typeface="+mn-ea"/>
              </a:rPr>
              <a:t>전체 서비스 개발</a:t>
            </a:r>
            <a:endParaRPr lang="ko-KR" sz="2788" b="0" i="0" u="none" strike="noStrike" spc="-84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288000" y="723900"/>
            <a:ext cx="5524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9389994"/>
            <a:ext cx="2603500" cy="2603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35716" y="10305298"/>
            <a:ext cx="2130468" cy="772891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2800" b="0" i="0" u="none" strike="noStrike" spc="-104" dirty="0">
                <a:solidFill>
                  <a:srgbClr val="A973FF"/>
                </a:solidFill>
                <a:latin typeface="+mn-ea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26050" y="12180681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836" b="0" i="0" u="none" strike="noStrike" spc="-85" dirty="0" err="1">
                <a:solidFill>
                  <a:srgbClr val="FFFFFF"/>
                </a:solidFill>
                <a:latin typeface="+mn-ea"/>
              </a:rPr>
              <a:t>프론트엔드</a:t>
            </a:r>
            <a:r>
              <a:rPr lang="ko-KR" altLang="en-US" sz="2836" b="0" i="0" u="none" strike="noStrike" spc="-85" dirty="0">
                <a:solidFill>
                  <a:srgbClr val="FFFFFF"/>
                </a:solidFill>
                <a:latin typeface="+mn-ea"/>
              </a:rPr>
              <a:t> 개발</a:t>
            </a:r>
            <a:endParaRPr lang="en-US" altLang="ko-KR" sz="2836" b="0" i="0" u="none" strike="noStrike" spc="-85" dirty="0">
              <a:solidFill>
                <a:srgbClr val="FFFFFF"/>
              </a:solidFill>
              <a:latin typeface="+mn-ea"/>
            </a:endParaRP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836" spc="-85" dirty="0">
                <a:solidFill>
                  <a:srgbClr val="FFFFFF"/>
                </a:solidFill>
                <a:latin typeface="+mn-ea"/>
              </a:rPr>
              <a:t>기술 제시</a:t>
            </a:r>
            <a:endParaRPr lang="ko-KR" sz="2836" b="0" i="0" u="none" strike="noStrike" spc="-85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2250" y="9389993"/>
            <a:ext cx="2603500" cy="2603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833600" y="10139293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ko-KR" altLang="en-US" sz="2800" b="0" i="0" u="none" strike="noStrike" spc="-101" dirty="0">
                <a:solidFill>
                  <a:srgbClr val="A973FF"/>
                </a:solidFill>
                <a:latin typeface="+mn-ea"/>
              </a:rPr>
              <a:t>박</a:t>
            </a:r>
            <a:r>
              <a:rPr lang="en" sz="2800" b="0" i="0" u="none" strike="noStrike" spc="-101" dirty="0">
                <a:solidFill>
                  <a:srgbClr val="A973FF"/>
                </a:solidFill>
                <a:latin typeface="+mn-ea"/>
              </a:rPr>
              <a:t>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76250" y="12310993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950" y="3535294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813050" y="5122794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 dirty="0">
                <a:solidFill>
                  <a:srgbClr val="A973FF"/>
                </a:solidFill>
                <a:latin typeface="+mn-ea"/>
              </a:rPr>
              <a:t>UI </a:t>
            </a:r>
            <a:r>
              <a:rPr lang="ko-KR" sz="3238" b="0" i="0" u="none" strike="noStrike" spc="-97" dirty="0">
                <a:solidFill>
                  <a:srgbClr val="A973FF"/>
                </a:solidFill>
                <a:latin typeface="+mn-ea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 dirty="0">
                <a:solidFill>
                  <a:srgbClr val="A973FF"/>
                </a:solidFill>
                <a:latin typeface="+mn-ea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350" y="81026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638" b="0" i="0" u="none" strike="noStrike" spc="-79" dirty="0" err="1">
                <a:solidFill>
                  <a:srgbClr val="FFFFFF"/>
                </a:solidFill>
                <a:latin typeface="+mn-ea"/>
              </a:rPr>
              <a:t>프론트엔드</a:t>
            </a:r>
            <a:r>
              <a:rPr lang="ko-KR" altLang="en-US" sz="2638" b="0" i="0" u="none" strike="noStrike" spc="-79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638" b="0" i="0" u="none" strike="noStrike" spc="-79" dirty="0">
                <a:solidFill>
                  <a:srgbClr val="FFFFFF"/>
                </a:solidFill>
                <a:latin typeface="+mn-ea"/>
              </a:rPr>
              <a:t>UI </a:t>
            </a:r>
            <a:r>
              <a:rPr lang="ko-KR" sz="2638" b="0" i="0" u="none" strike="noStrike" spc="-79" dirty="0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638" b="0" i="0" u="none" strike="noStrike" spc="-79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638" b="0" i="0" u="none" strike="noStrike" spc="-79" dirty="0">
                <a:solidFill>
                  <a:srgbClr val="FFFFFF"/>
                </a:solidFill>
                <a:latin typeface="+mn-ea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 dirty="0">
                <a:solidFill>
                  <a:srgbClr val="FFFFFF"/>
                </a:solidFill>
                <a:latin typeface="+mn-ea"/>
              </a:rPr>
              <a:t>UI/UX </a:t>
            </a:r>
            <a:r>
              <a:rPr lang="ko-KR" sz="2638" b="0" i="0" u="none" strike="noStrike" spc="-79" dirty="0">
                <a:solidFill>
                  <a:srgbClr val="FFFFFF"/>
                </a:solidFill>
                <a:latin typeface="+mn-ea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53000" y="3856797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542000" y="5533197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 dirty="0">
                <a:solidFill>
                  <a:srgbClr val="A973FF"/>
                </a:solidFill>
                <a:latin typeface="+mn-ea"/>
              </a:rPr>
              <a:t>머신러닝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 dirty="0">
                <a:solidFill>
                  <a:srgbClr val="A973FF"/>
                </a:solidFill>
                <a:latin typeface="+mn-ea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64000" y="8746297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797" spc="-84" dirty="0" err="1">
                <a:solidFill>
                  <a:srgbClr val="FFFFFF"/>
                </a:solidFill>
                <a:latin typeface="+mn-ea"/>
              </a:rPr>
              <a:t>머신러닝</a:t>
            </a:r>
            <a:r>
              <a:rPr lang="ko-KR" altLang="en-US" sz="2797" spc="-84" dirty="0">
                <a:solidFill>
                  <a:srgbClr val="FFFFFF"/>
                </a:solidFill>
                <a:latin typeface="+mn-ea"/>
              </a:rPr>
              <a:t> 전반 개발</a:t>
            </a:r>
            <a:endParaRPr lang="en-US" altLang="ko-KR" sz="2797" spc="-84" dirty="0">
              <a:solidFill>
                <a:srgbClr val="FFFFFF"/>
              </a:solidFill>
              <a:latin typeface="+mn-ea"/>
            </a:endParaRP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797" b="0" i="0" u="none" strike="noStrike" spc="-84" dirty="0">
                <a:solidFill>
                  <a:srgbClr val="FFFFFF"/>
                </a:solidFill>
                <a:latin typeface="+mn-ea"/>
              </a:rPr>
              <a:t>소비 패턴 분석 개발</a:t>
            </a:r>
            <a:endParaRPr lang="en-US" altLang="ko-KR" sz="2797" b="0" i="0" u="none" strike="noStrike" spc="-84" dirty="0">
              <a:solidFill>
                <a:srgbClr val="FFFFFF"/>
              </a:solidFill>
              <a:latin typeface="+mn-ea"/>
            </a:endParaRP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797" spc="-84" dirty="0">
                <a:solidFill>
                  <a:srgbClr val="FFFFFF"/>
                </a:solidFill>
                <a:latin typeface="+mn-ea"/>
              </a:rPr>
              <a:t>금융상품 추천 개발</a:t>
            </a:r>
            <a:r>
              <a:rPr lang="ko-KR" altLang="en-US" sz="2797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endParaRPr lang="ko-KR" sz="2797" b="0" i="0" u="none" strike="noStrike" spc="-84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89AE59AD-668D-1AB3-8CA7-B4ADDD6E3A6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76708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2F03214F-2BDA-0D69-9868-6BA08ECA86D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9596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6400" y="723900"/>
            <a:ext cx="6908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F6937210-0CC6-84E9-86F4-A53C5469E5A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2CCD9-FFFF-1EB2-F11B-EEDB28B30A1D}"/>
              </a:ext>
            </a:extLst>
          </p:cNvPr>
          <p:cNvSpPr txBox="1"/>
          <p:nvPr/>
        </p:nvSpPr>
        <p:spPr>
          <a:xfrm>
            <a:off x="2006600" y="20574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https://pixabay.com/ko/illustrations/ai-%EC%83%9D%EC%84%B1-%EA%B3%A0%EC%96%91%EC%9D%B4-%EC%8B%A0%EB%B9%84%EC%A3%BC%EC%9D%98%EC%9E%90-9419220/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+mn-ea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2255B20-1E45-1A25-6BE9-A3BA2C92880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latin typeface="+mn-ea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latin typeface="+mn-ea"/>
              </a:rPr>
              <a:t>함께</a:t>
            </a:r>
            <a:endParaRPr lang="en-US" altLang="ko-KR" sz="10666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+mn-ea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+mn-ea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0" y="723900"/>
            <a:ext cx="8966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57D3E9F-FFDA-B189-31F4-A80BA34C723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461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24638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 dirty="0">
                <a:solidFill>
                  <a:srgbClr val="FFFFFF"/>
                </a:solidFill>
                <a:latin typeface="+mn-ea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81600" y="2133600"/>
            <a:ext cx="133604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당신의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모든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금융을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한곳에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5803" b="1" i="1" u="none" strike="noStrike" spc="1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0" y="723900"/>
            <a:ext cx="4381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7600" y="4483100"/>
            <a:ext cx="2032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4683" y="7353300"/>
            <a:ext cx="37846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 dirty="0">
                <a:solidFill>
                  <a:srgbClr val="FFFFFF"/>
                </a:solidFill>
                <a:latin typeface="+mn-ea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52200" y="10071100"/>
            <a:ext cx="187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10160000"/>
            <a:ext cx="2078646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966440" y="5158124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플랫폼은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단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번의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로그인으로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나의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생활을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볼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있는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플랫폼입니다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49600" y="41910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18550" y="983615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 dirty="0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6B428A98-7F9C-AB10-194F-E882FF99ECF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sz="2399" b="0" i="0" u="none" strike="noStrike" dirty="0">
                          <a:solidFill>
                            <a:srgbClr val="A973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입력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6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진행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통합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테스트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준비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+mn-ea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+mn-ea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45339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12039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일정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 err="1">
                <a:solidFill>
                  <a:srgbClr val="A973FF"/>
                </a:solidFill>
                <a:latin typeface="+mn-ea"/>
              </a:rPr>
              <a:t>간트차트</a:t>
            </a:r>
            <a:endParaRPr lang="ko-KR" sz="5803" b="0" i="0" u="none" strike="noStrike" spc="1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50000" y="723900"/>
            <a:ext cx="4762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72BA7E-390A-C973-5C55-AF25D6B0443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      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en-US" sz="2933" spc="-147" dirty="0">
                <a:solidFill>
                  <a:srgbClr val="FFFFFF"/>
                </a:solidFill>
                <a:latin typeface="Noto Sans CJK KR Regular"/>
              </a:rPr>
              <a:t>REST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API,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sz="2933" b="0" i="0" u="none" strike="noStrike" spc="-147" dirty="0" err="1">
                <a:solidFill>
                  <a:srgbClr val="FFFFFF"/>
                </a:solidFill>
                <a:latin typeface="Noto Sans CJK KR Regular"/>
              </a:rPr>
              <a:t>OpenFeign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서비스 전체 통합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DB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상세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도구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Eclipse STS4, Git(Github, SourceTree),   Oracle DB, SQL Developer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언어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및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Java 17, Spring Boot, Maven,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OpenFeign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AOP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프론트엔드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ThymeLeaf, Bootstrap, React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백엔드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Spring Boot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기반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MSA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보안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JWT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Spring Security Filter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머신러닝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Python,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Matplotlib, seaborn, Ensemble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7E2D87A6-5BFE-F8DF-0B89-3AFAEBD6CE9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500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BAF20-FD40-53CA-4B3E-EA808B22EBE6}"/>
              </a:ext>
            </a:extLst>
          </p:cNvPr>
          <p:cNvSpPr txBox="1"/>
          <p:nvPr/>
        </p:nvSpPr>
        <p:spPr>
          <a:xfrm>
            <a:off x="82296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Spring Security Filter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Spring AOP</a:t>
            </a:r>
          </a:p>
          <a:p>
            <a:pPr marL="571500" lvl="0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altLang="ko-KR" sz="4000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AE354B8-BFEF-9034-3D1A-07A1F2D70E4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프로젝트는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고가용성과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방지를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MSA(Micro-Service Architecture)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설계되었습니다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가능하며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결합도를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유지보수성을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높였습니다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특정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시스템에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미치지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않도록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분리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부하에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발생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범위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신속한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복구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+mn-ea"/>
              </a:rPr>
              <a:t>EUREKA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B88E6CB-457C-0471-E6CB-A412BD8B835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B3989DB4-E71C-8573-FC88-85B700B31156}"/>
              </a:ext>
            </a:extLst>
          </p:cNvPr>
          <p:cNvSpPr txBox="1"/>
          <p:nvPr/>
        </p:nvSpPr>
        <p:spPr>
          <a:xfrm>
            <a:off x="1409700" y="253585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790E30C6-792F-FC33-343F-5D66F5843AE7}"/>
              </a:ext>
            </a:extLst>
          </p:cNvPr>
          <p:cNvSpPr txBox="1"/>
          <p:nvPr/>
        </p:nvSpPr>
        <p:spPr>
          <a:xfrm>
            <a:off x="1409700" y="125857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https://pixabay.com/ko/illustrations/%EC%9D%B8-%EA%B8%B0%EC%88%A0-%EB%AF%B8%EB%9E%98%EC%9D%98-%EA%B3%B5%EC%83%81-3d-4805583/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4699</Words>
  <Application>Microsoft Office PowerPoint</Application>
  <PresentationFormat>사용자 지정</PresentationFormat>
  <Paragraphs>721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Wingdings</vt:lpstr>
      <vt:lpstr>Noto Sans CJK KR Regular</vt:lpstr>
      <vt:lpstr>Noto Sans CJK KR Bold</vt:lpstr>
      <vt:lpstr>Noto Sans CJK KR Black</vt:lpstr>
      <vt:lpstr>Calibri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161</cp:revision>
  <dcterms:created xsi:type="dcterms:W3CDTF">2006-08-16T00:00:00Z</dcterms:created>
  <dcterms:modified xsi:type="dcterms:W3CDTF">2025-09-05T02:24:52Z</dcterms:modified>
</cp:coreProperties>
</file>